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a54f85c07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a54f85c0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3894f372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3894f37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ace73376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ace7337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ace73376e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ace7337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a54f85c07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aa54f85c07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a54f85c0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aa54f85c07_1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3f2d784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b3f2d7848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3f2d7848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b3f2d78483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3c23f8e9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3c23f8e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a54f85c0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aa54f85c07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a54f85c0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aa54f85c07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a54f85c0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aa54f85c07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a54f85c0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aa54f85c07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a54f85c0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aa54f85c07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a54f85c07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a54f85c0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a54f85c07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a54f85c07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3f2d7848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3f2d7848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198" y="-36"/>
            <a:ext cx="6951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695086" y="-36"/>
            <a:ext cx="695100" cy="13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256105" y="301552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rot="10800000">
            <a:off x="255754" y="301214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1390403" y="-36"/>
            <a:ext cx="6951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2085491" y="-36"/>
            <a:ext cx="695100" cy="13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646510" y="301552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 rot="10800000">
            <a:off x="1646159" y="301214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198" y="1371564"/>
            <a:ext cx="695100" cy="13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695169" y="1371564"/>
            <a:ext cx="695100" cy="1371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256105" y="1673152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 rot="10800000">
            <a:off x="255754" y="1672814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1390403" y="1371564"/>
            <a:ext cx="695100" cy="13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2085574" y="1371564"/>
            <a:ext cx="695100" cy="1371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1646510" y="1673152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 rot="10800000">
            <a:off x="1646159" y="1672814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198" y="2743164"/>
            <a:ext cx="6951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695086" y="2743164"/>
            <a:ext cx="695100" cy="13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256105" y="3044752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 rot="10800000">
            <a:off x="255754" y="3044414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1390403" y="2743164"/>
            <a:ext cx="6951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2085491" y="2743164"/>
            <a:ext cx="695100" cy="13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1646510" y="3044752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 rot="10800000">
            <a:off x="1646159" y="3044414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198" y="4114764"/>
            <a:ext cx="695100" cy="13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>
            <a:off x="695086" y="4114764"/>
            <a:ext cx="695100" cy="1371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256105" y="4416352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 rot="10800000">
            <a:off x="255754" y="4416014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1390403" y="4114764"/>
            <a:ext cx="695100" cy="1371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2085491" y="4114764"/>
            <a:ext cx="695100" cy="1371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1646510" y="4416352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 rot="10800000">
            <a:off x="1646159" y="4416014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198" y="5486364"/>
            <a:ext cx="6951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3"/>
          <p:cNvSpPr/>
          <p:nvPr/>
        </p:nvSpPr>
        <p:spPr>
          <a:xfrm>
            <a:off x="695086" y="5486364"/>
            <a:ext cx="695100" cy="13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56105" y="5787952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3"/>
          <p:cNvSpPr/>
          <p:nvPr/>
        </p:nvSpPr>
        <p:spPr>
          <a:xfrm rot="10800000">
            <a:off x="255754" y="5787614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3"/>
          <p:cNvSpPr/>
          <p:nvPr/>
        </p:nvSpPr>
        <p:spPr>
          <a:xfrm>
            <a:off x="1390403" y="5486364"/>
            <a:ext cx="6951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2085491" y="5486364"/>
            <a:ext cx="695100" cy="13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1646510" y="5787952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3"/>
          <p:cNvSpPr/>
          <p:nvPr/>
        </p:nvSpPr>
        <p:spPr>
          <a:xfrm rot="10800000">
            <a:off x="1646159" y="5787614"/>
            <a:ext cx="882900" cy="8829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3652300" y="816517"/>
            <a:ext cx="7595100" cy="52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19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19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120.126.151.210" TargetMode="External"/><Relationship Id="rId4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ctrTitle"/>
          </p:nvPr>
        </p:nvSpPr>
        <p:spPr>
          <a:xfrm flipH="1">
            <a:off x="1524000" y="1413474"/>
            <a:ext cx="9144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zh-TW" sz="7200">
                <a:latin typeface="DFKai-SB"/>
                <a:ea typeface="DFKai-SB"/>
                <a:cs typeface="DFKai-SB"/>
                <a:sym typeface="DFKai-SB"/>
              </a:rPr>
              <a:t>專案管理系統軟體</a:t>
            </a:r>
            <a:endParaRPr sz="7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1524000" y="2460500"/>
            <a:ext cx="9144000" cy="29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r>
              <a:rPr lang="zh-TW" sz="5000">
                <a:latin typeface="DFKai-SB"/>
                <a:ea typeface="DFKai-SB"/>
                <a:cs typeface="DFKai-SB"/>
                <a:sym typeface="DFKai-SB"/>
              </a:rPr>
              <a:t>第二組</a:t>
            </a:r>
            <a:endParaRPr sz="5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r>
              <a:t/>
            </a:r>
            <a:endParaRPr sz="323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r>
              <a:rPr lang="zh-TW" sz="3230">
                <a:latin typeface="DFKai-SB"/>
                <a:ea typeface="DFKai-SB"/>
                <a:cs typeface="DFKai-SB"/>
                <a:sym typeface="DFKai-SB"/>
              </a:rPr>
              <a:t>組員</a:t>
            </a:r>
            <a:endParaRPr sz="323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r>
              <a:t/>
            </a:r>
            <a:endParaRPr sz="333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r>
              <a:rPr b="1" lang="zh-TW" sz="3000">
                <a:latin typeface="DFKai-SB"/>
                <a:ea typeface="DFKai-SB"/>
                <a:cs typeface="DFKai-SB"/>
                <a:sym typeface="DFKai-SB"/>
              </a:rPr>
              <a:t>梁登傑、包博仁、王毓翔、黃世豪、呂輝翰、鄭淯誠</a:t>
            </a:r>
            <a:endParaRPr b="1" sz="3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r>
              <a:t/>
            </a:r>
            <a:endParaRPr b="1" sz="333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30"/>
              <a:buNone/>
            </a:pPr>
            <a:r>
              <a:t/>
            </a:r>
            <a:endParaRPr b="1" sz="333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sz="222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(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註冊成功後，會跳回原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登入畫面)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	STEP 4: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輸入帳號密碼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			 接著點擊登入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850" y="0"/>
            <a:ext cx="4507600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/>
          <p:nvPr/>
        </p:nvSpPr>
        <p:spPr>
          <a:xfrm rot="-2698363">
            <a:off x="4953196" y="6034845"/>
            <a:ext cx="890955" cy="27322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57275" y="5823000"/>
            <a:ext cx="4581600" cy="10350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如果不慎把密碼忘了也別擔心，可以點擊“忘記密碼”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397" y="23850"/>
            <a:ext cx="450760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/>
          <p:nvPr/>
        </p:nvSpPr>
        <p:spPr>
          <a:xfrm rot="-1723373">
            <a:off x="5249853" y="6458387"/>
            <a:ext cx="890810" cy="2730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171800" y="314975"/>
            <a:ext cx="40947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DFKai-SB"/>
                <a:ea typeface="DFKai-SB"/>
                <a:cs typeface="DFKai-SB"/>
                <a:sym typeface="DFKai-SB"/>
              </a:rPr>
              <a:t>3.忘記密碼</a:t>
            </a:r>
            <a:endParaRPr b="1" sz="3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b="30994" l="35213" r="35476" t="40455"/>
          <a:stretch/>
        </p:blipFill>
        <p:spPr>
          <a:xfrm>
            <a:off x="3179513" y="1831800"/>
            <a:ext cx="5832974" cy="31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71400" y="413375"/>
            <a:ext cx="5003400" cy="10350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輸入信箱以後點擊“送出”，該郵箱就會收到由網頁發出去的新密碼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3" name="Google Shape;203;p25"/>
          <p:cNvSpPr/>
          <p:nvPr/>
        </p:nvSpPr>
        <p:spPr>
          <a:xfrm rot="-1723373">
            <a:off x="4953203" y="4713337"/>
            <a:ext cx="890810" cy="2730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/>
        </p:nvSpPr>
        <p:spPr>
          <a:xfrm>
            <a:off x="171800" y="314975"/>
            <a:ext cx="40947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 b="4864" l="0" r="0" t="13648"/>
          <a:stretch/>
        </p:blipFill>
        <p:spPr>
          <a:xfrm>
            <a:off x="268088" y="977225"/>
            <a:ext cx="11655825" cy="53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383900" y="87250"/>
            <a:ext cx="119535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重設密碼的信件中，會提供新密碼做為登入使用，登入以後在於更換密碼中更換密碼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0" y="147750"/>
            <a:ext cx="21909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二</a:t>
            </a: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、首頁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3980" l="0" r="0" t="13429"/>
          <a:stretch/>
        </p:blipFill>
        <p:spPr>
          <a:xfrm>
            <a:off x="0" y="952505"/>
            <a:ext cx="12192001" cy="566162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1978825" y="583800"/>
            <a:ext cx="276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DFKai-SB"/>
                <a:ea typeface="DFKai-SB"/>
                <a:cs typeface="DFKai-SB"/>
                <a:sym typeface="DFKai-SB"/>
              </a:rPr>
              <a:t>顯示使用者暱稱</a:t>
            </a:r>
            <a:endParaRPr sz="19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18" name="Google Shape;218;p27"/>
          <p:cNvCxnSpPr/>
          <p:nvPr/>
        </p:nvCxnSpPr>
        <p:spPr>
          <a:xfrm flipH="1">
            <a:off x="1107875" y="952500"/>
            <a:ext cx="966600" cy="475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7"/>
          <p:cNvCxnSpPr/>
          <p:nvPr/>
        </p:nvCxnSpPr>
        <p:spPr>
          <a:xfrm rot="10800000">
            <a:off x="9842075" y="2600125"/>
            <a:ext cx="945000" cy="8646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7"/>
          <p:cNvSpPr txBox="1"/>
          <p:nvPr/>
        </p:nvSpPr>
        <p:spPr>
          <a:xfrm>
            <a:off x="10818950" y="3349875"/>
            <a:ext cx="38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1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21" name="Google Shape;221;p27"/>
          <p:cNvCxnSpPr/>
          <p:nvPr/>
        </p:nvCxnSpPr>
        <p:spPr>
          <a:xfrm rot="10800000">
            <a:off x="7244675" y="3899725"/>
            <a:ext cx="540600" cy="342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7"/>
          <p:cNvSpPr txBox="1"/>
          <p:nvPr/>
        </p:nvSpPr>
        <p:spPr>
          <a:xfrm>
            <a:off x="7888975" y="4144100"/>
            <a:ext cx="3810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2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23" name="Google Shape;223;p27"/>
          <p:cNvCxnSpPr/>
          <p:nvPr/>
        </p:nvCxnSpPr>
        <p:spPr>
          <a:xfrm rot="10800000">
            <a:off x="3618475" y="2440525"/>
            <a:ext cx="540600" cy="342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7"/>
          <p:cNvSpPr txBox="1"/>
          <p:nvPr/>
        </p:nvSpPr>
        <p:spPr>
          <a:xfrm>
            <a:off x="4082875" y="2636750"/>
            <a:ext cx="6981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3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0" y="304800"/>
            <a:ext cx="12192000" cy="6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1.修改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點擊“修改”後，可以修改當前擁有的專案名稱以及組員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	STEP 1:輸入欲修改的專案名稱以及組員名單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	STEP 2:點擊建立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 b="4728" l="0" r="0" t="13465"/>
          <a:stretch/>
        </p:blipFill>
        <p:spPr>
          <a:xfrm>
            <a:off x="765200" y="1954450"/>
            <a:ext cx="10661599" cy="49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0" y="143250"/>
            <a:ext cx="12192000" cy="6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2.新增專案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點選“新增任務”後，可以新增專案名稱以及參與組員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	STEP 1:輸入專案名稱以及組員名單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	STEP 2:點擊建立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b="5319" l="0" r="0" t="12960"/>
          <a:stretch/>
        </p:blipFill>
        <p:spPr>
          <a:xfrm>
            <a:off x="625300" y="1831000"/>
            <a:ext cx="10941400" cy="50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0" y="304800"/>
            <a:ext cx="12192000" cy="6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3</a:t>
            </a: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、</a:t>
            </a: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專案與任務</a:t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		</a:t>
            </a: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點擊專案名稱後，即可進入專案任務目錄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42" name="Google Shape;242;p30"/>
          <p:cNvCxnSpPr/>
          <p:nvPr/>
        </p:nvCxnSpPr>
        <p:spPr>
          <a:xfrm flipH="1" rot="10800000">
            <a:off x="5311300" y="5603050"/>
            <a:ext cx="1157700" cy="4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 b="4041" l="0" r="0" t="12963"/>
          <a:stretch/>
        </p:blipFill>
        <p:spPr>
          <a:xfrm>
            <a:off x="0" y="1270975"/>
            <a:ext cx="12192001" cy="568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1902100" y="4380050"/>
            <a:ext cx="59157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STEP 1 : 點擊“新增”按鈕即可添加新任務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" name="Google Shape;245;p30"/>
          <p:cNvCxnSpPr>
            <a:stCxn id="244" idx="0"/>
          </p:cNvCxnSpPr>
          <p:nvPr/>
        </p:nvCxnSpPr>
        <p:spPr>
          <a:xfrm flipH="1" rot="10800000">
            <a:off x="4859950" y="3437750"/>
            <a:ext cx="1509300" cy="942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3918" l="0" r="41650" t="10140"/>
          <a:stretch/>
        </p:blipFill>
        <p:spPr>
          <a:xfrm>
            <a:off x="539875" y="894088"/>
            <a:ext cx="11112225" cy="537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5298300" y="1202525"/>
            <a:ext cx="369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1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379250" y="1962150"/>
            <a:ext cx="369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2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5667300" y="2343275"/>
            <a:ext cx="369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3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6636575" y="3171825"/>
            <a:ext cx="369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5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6212700" y="2776525"/>
            <a:ext cx="369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4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4772125" y="3869525"/>
            <a:ext cx="369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7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5141125" y="3493425"/>
            <a:ext cx="369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6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3007900" y="164775"/>
            <a:ext cx="8889900" cy="623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500"/>
              <a:t>	</a:t>
            </a:r>
            <a:endParaRPr sz="1500"/>
          </a:p>
          <a:p>
            <a:pPr indent="45720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zh-TW" sz="1500"/>
              <a:t>1.</a:t>
            </a:r>
            <a:r>
              <a:rPr b="1" lang="zh-TW" sz="1500"/>
              <a:t>任務名稱									</a:t>
            </a:r>
            <a:r>
              <a:rPr b="1" lang="zh-TW" sz="1500"/>
              <a:t>6.上傳檔案</a:t>
            </a:r>
            <a:endParaRPr b="1" sz="1500"/>
          </a:p>
          <a:p>
            <a:pPr indent="45720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zh-TW" sz="1500"/>
              <a:t>→</a:t>
            </a:r>
            <a:r>
              <a:rPr lang="zh-TW" sz="1500"/>
              <a:t>填寫欲建立的任務名稱						→可在此處附加欲上傳之檔案</a:t>
            </a:r>
            <a:endParaRPr sz="15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zh-TW" sz="1500"/>
              <a:t>	</a:t>
            </a:r>
            <a:r>
              <a:rPr b="1" lang="zh-TW" sz="1500"/>
              <a:t>2.負責人									</a:t>
            </a:r>
            <a:r>
              <a:rPr b="1" lang="zh-TW" sz="1500"/>
              <a:t>7.備註</a:t>
            </a:r>
            <a:endParaRPr b="1" sz="15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zh-TW" sz="1500"/>
              <a:t>		</a:t>
            </a:r>
            <a:r>
              <a:rPr lang="zh-TW" sz="1500"/>
              <a:t>→為下拉式選單，可選取組員做為負責人			→添加其餘備註事項</a:t>
            </a:r>
            <a:endParaRPr b="1" sz="15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zh-TW" sz="1500"/>
              <a:t>	3.審查人</a:t>
            </a:r>
            <a:endParaRPr b="1" sz="15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zh-TW" sz="1500"/>
              <a:t>		</a:t>
            </a:r>
            <a:r>
              <a:rPr lang="zh-TW" sz="1500"/>
              <a:t>→為下拉式選單，可選取組員做為審查人</a:t>
            </a:r>
            <a:endParaRPr b="1" sz="15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zh-TW" sz="1500"/>
              <a:t>	4.終止期限</a:t>
            </a:r>
            <a:endParaRPr b="1" sz="15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zh-TW" sz="1500"/>
              <a:t>		</a:t>
            </a:r>
            <a:r>
              <a:rPr lang="zh-TW" sz="1500"/>
              <a:t>→可在日曆上選取日期作為截止期限</a:t>
            </a:r>
            <a:endParaRPr b="1" sz="15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zh-TW" sz="1500"/>
              <a:t>	5.進度</a:t>
            </a:r>
            <a:endParaRPr b="1" sz="15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zh-TW" sz="1500"/>
              <a:t>		</a:t>
            </a:r>
            <a:r>
              <a:rPr lang="zh-TW" sz="1500"/>
              <a:t>→可觀察當前任務進度分配</a:t>
            </a:r>
            <a:endParaRPr b="1" sz="15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zh-TW" sz="1500"/>
              <a:t>	</a:t>
            </a:r>
            <a:endParaRPr b="1" sz="15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zh-TW" sz="1500"/>
              <a:t>	</a:t>
            </a:r>
            <a:endParaRPr b="1" sz="15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zh-TW" sz="1500"/>
              <a:t>	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838200" y="365126"/>
            <a:ext cx="10515600" cy="508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簡介</a:t>
            </a:r>
            <a:endParaRPr sz="5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5" name="Google Shape;135;p15"/>
          <p:cNvSpPr txBox="1"/>
          <p:nvPr>
            <p:ph idx="1" type="body"/>
          </p:nvPr>
        </p:nvSpPr>
        <p:spPr>
          <a:xfrm>
            <a:off x="0" y="1012125"/>
            <a:ext cx="6125100" cy="58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zh-TW" sz="2720">
                <a:latin typeface="DFKai-SB"/>
                <a:ea typeface="DFKai-SB"/>
                <a:cs typeface="DFKai-SB"/>
                <a:sym typeface="DFKai-SB"/>
              </a:rPr>
              <a:t>			</a:t>
            </a:r>
            <a:endParaRPr sz="272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b="1" sz="37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b="1" sz="37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b="1" sz="37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b="1" sz="37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t/>
            </a:r>
            <a:endParaRPr b="1" sz="3700">
              <a:latin typeface="BiauKai"/>
              <a:ea typeface="BiauKai"/>
              <a:cs typeface="BiauKai"/>
              <a:sym typeface="BiauKa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b="1" lang="zh-TW" sz="3700">
                <a:latin typeface="DFKai-SB"/>
                <a:ea typeface="DFKai-SB"/>
                <a:cs typeface="DFKai-SB"/>
                <a:sym typeface="DFKai-SB"/>
              </a:rPr>
              <a:t>壹、軟體簡介</a:t>
            </a:r>
            <a:endParaRPr b="1" sz="37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zh-TW" sz="3090">
                <a:latin typeface="DFKai-SB"/>
                <a:ea typeface="DFKai-SB"/>
                <a:cs typeface="DFKai-SB"/>
                <a:sym typeface="DFKai-SB"/>
              </a:rPr>
              <a:t>				</a:t>
            </a:r>
            <a:endParaRPr sz="309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t/>
            </a:r>
            <a:endParaRPr sz="2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t/>
            </a:r>
            <a:endParaRPr sz="2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zh-TW" sz="3090">
                <a:latin typeface="DFKai-SB"/>
                <a:ea typeface="DFKai-SB"/>
                <a:cs typeface="DFKai-SB"/>
                <a:sym typeface="DFKai-SB"/>
              </a:rPr>
              <a:t>		</a:t>
            </a:r>
            <a:endParaRPr sz="309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6125100" y="951075"/>
            <a:ext cx="6049500" cy="59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FKai-SB"/>
              <a:buChar char="●"/>
            </a:pPr>
            <a:r>
              <a:rPr lang="zh-TW" sz="2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特色說明</a:t>
            </a:r>
            <a:endParaRPr sz="29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FKai-SB"/>
              <a:buChar char="●"/>
            </a:pPr>
            <a:r>
              <a:rPr lang="zh-TW" sz="2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軟體功能介紹</a:t>
            </a:r>
            <a:endParaRPr sz="29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FKai-SB"/>
              <a:buChar char="●"/>
            </a:pPr>
            <a:r>
              <a:rPr lang="zh-TW" sz="2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配置環境</a:t>
            </a:r>
            <a:endParaRPr sz="29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DFKai-SB"/>
              <a:buChar char="●"/>
            </a:pPr>
            <a:r>
              <a:rPr lang="zh-TW" sz="2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如何開啟專案管理系統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b="4659" l="0" r="0" t="13453"/>
          <a:stretch/>
        </p:blipFill>
        <p:spPr>
          <a:xfrm>
            <a:off x="0" y="1245078"/>
            <a:ext cx="12192001" cy="561292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0" y="381000"/>
            <a:ext cx="121920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三、空間</a:t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69" name="Google Shape;269;p33"/>
          <p:cNvCxnSpPr/>
          <p:nvPr/>
        </p:nvCxnSpPr>
        <p:spPr>
          <a:xfrm flipH="1" rot="10800000">
            <a:off x="4449850" y="4415550"/>
            <a:ext cx="1448400" cy="62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0" name="Google Shape;270;p33"/>
          <p:cNvSpPr txBox="1"/>
          <p:nvPr/>
        </p:nvSpPr>
        <p:spPr>
          <a:xfrm>
            <a:off x="2268550" y="5048400"/>
            <a:ext cx="29667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如需增加空間只需點擊後進行PayPal交易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0" y="1830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四、行事曆</a:t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		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專案任務與待辦事項會顯示在行事曆上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 rotWithShape="1">
          <a:blip r:embed="rId3">
            <a:alphaModFix/>
          </a:blip>
          <a:srcRect b="4045" l="0" r="0" t="13220"/>
          <a:stretch/>
        </p:blipFill>
        <p:spPr>
          <a:xfrm>
            <a:off x="0" y="1059825"/>
            <a:ext cx="12192001" cy="56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5002" l="0" r="0" t="13124"/>
          <a:stretch/>
        </p:blipFill>
        <p:spPr>
          <a:xfrm>
            <a:off x="0" y="1204075"/>
            <a:ext cx="12282550" cy="56539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0" y="304800"/>
            <a:ext cx="121920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五、更換密碼</a:t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2718475" y="5176500"/>
            <a:ext cx="8048400" cy="1605300"/>
          </a:xfrm>
          <a:prstGeom prst="wedgeRectCallout">
            <a:avLst>
              <a:gd fmla="val -66642" name="adj1"/>
              <a:gd fmla="val -2875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點選左側“更換密碼”後便可重設密碼</a:t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	STEP 1:輸入舊密碼         	   STEP 2:輸入新密碼</a:t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	STEP 3:再次輸入新密碼以確認    STEP 4:點擊修改密碼</a:t>
            </a:r>
            <a:endParaRPr sz="18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 b="4811" l="0" r="0" t="13214"/>
          <a:stretch/>
        </p:blipFill>
        <p:spPr>
          <a:xfrm>
            <a:off x="0" y="1257275"/>
            <a:ext cx="12192001" cy="56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0" y="304800"/>
            <a:ext cx="12192000" cy="6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六、用戶資料</a:t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2690450" y="4688625"/>
            <a:ext cx="6330300" cy="1173600"/>
          </a:xfrm>
          <a:prstGeom prst="wedgeRectCallout">
            <a:avLst>
              <a:gd fmla="val -69897" name="adj1"/>
              <a:gd fmla="val 619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點選左側“用戶資料”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即可顯示當前用戶的姓名、信箱、學校及系所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 rotWithShape="1">
          <a:blip r:embed="rId3">
            <a:alphaModFix/>
          </a:blip>
          <a:srcRect b="4489" l="0" r="0" t="13287"/>
          <a:stretch/>
        </p:blipFill>
        <p:spPr>
          <a:xfrm>
            <a:off x="0" y="1239825"/>
            <a:ext cx="12192001" cy="56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0" y="304800"/>
            <a:ext cx="12192000" cy="6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七、登出</a:t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2254175" y="5096375"/>
            <a:ext cx="6330300" cy="1173600"/>
          </a:xfrm>
          <a:prstGeom prst="wedgeRectCallout">
            <a:avLst>
              <a:gd fmla="val -65834" name="adj1"/>
              <a:gd fmla="val 6011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點擊“登出”以後就會跳轉到登入界面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0" y="0"/>
            <a:ext cx="12192000" cy="74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100">
                <a:latin typeface="DFKai-SB"/>
                <a:ea typeface="DFKai-SB"/>
                <a:cs typeface="DFKai-SB"/>
                <a:sym typeface="DFKai-SB"/>
              </a:rPr>
              <a:t>成員具體貢獻</a:t>
            </a:r>
            <a:endParaRPr sz="51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0" y="748500"/>
            <a:ext cx="12192000" cy="604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梁登傑(組長):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專案與任務(專案&amp;任務後端)(60%),登入與註冊(註冊後端)(15%),更換與忘記密碼(後端)(20%),用戶資料(後端)(50%),登出(後端)(60%)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包博仁: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專案與任務(任務)(60%),專案與任務(專案)(10%),網頁美工(50%),登入與註冊(登入)(25%),教其他人(85%)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黃世豪:行事曆(後端)(100%),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登入與註冊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(登入後端)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(20%)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,mail-server(100%),幫忙debug(100%),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網頁美工(25%),教其他人(15%)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王毓翔:空間(100%),網頁美工(25%),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登入與註冊(註冊)(25%)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,首頁(80%),專案與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任務(專案)(70%),專案與任務(任務)(10%)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呂輝翰:登入與註冊(註冊)(15%),更換與忘記密碼(30%),用戶資料(50%),登出(40%),報告ppt(50%)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鄭淯誠:首頁(20%),報告ppt(50%),操作手冊pdf(100%)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idx="1" type="body"/>
          </p:nvPr>
        </p:nvSpPr>
        <p:spPr>
          <a:xfrm>
            <a:off x="0" y="0"/>
            <a:ext cx="5933100" cy="6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4" marL="1828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		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457200" lvl="4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  <a:p>
            <a:pPr indent="457200" lvl="4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										</a:t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  <a:p>
            <a:pPr indent="0" lvl="4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  <a:p>
            <a:pPr indent="457200" lvl="4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  <a:p>
            <a:pPr indent="457200" lvl="4" marL="4572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  <a:p>
            <a:pPr indent="0" lvl="4" marL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貳、軟體編輯及頁面操作說明</a:t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  <a:p>
            <a:pPr indent="0" lvl="4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35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None/>
            </a:pPr>
            <a:r>
              <a:t/>
            </a:r>
            <a:endParaRPr sz="1365">
              <a:latin typeface="DFKai-SB"/>
              <a:ea typeface="DFKai-SB"/>
              <a:cs typeface="DFKai-SB"/>
              <a:sym typeface="DFKai-SB"/>
            </a:endParaRPr>
          </a:p>
          <a:p>
            <a:pPr indent="0" lvl="4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6968875" y="0"/>
            <a:ext cx="43086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FKai-SB"/>
              <a:buChar char="●"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登入畫面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 登入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 註冊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None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 忘記密碼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FKai-SB"/>
              <a:buChar char="●"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首頁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None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1. 專案名稱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None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2. 修改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3. 新增專案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FKai-SB"/>
              <a:buChar char="●"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專案與任務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1. 新增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FKai-SB"/>
              <a:buChar char="●"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行事曆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FKai-SB"/>
              <a:buChar char="●"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更換密碼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65"/>
              <a:buFont typeface="Arial"/>
              <a:buNone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1. 修改密碼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FKai-SB"/>
              <a:buChar char="●"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用戶資料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FKai-SB"/>
              <a:buChar char="●"/>
            </a:pPr>
            <a:r>
              <a:rPr lang="zh-TW" sz="2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登出</a:t>
            </a:r>
            <a:endParaRPr sz="22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壹‧專案管理軟體簡介</a:t>
            </a:r>
            <a:br>
              <a:rPr lang="zh-TW">
                <a:latin typeface="DFKai-SB"/>
                <a:ea typeface="DFKai-SB"/>
                <a:cs typeface="DFKai-SB"/>
                <a:sym typeface="DFKai-SB"/>
              </a:rPr>
            </a:b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0" y="1077686"/>
            <a:ext cx="12192000" cy="5780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一、特色說明</a:t>
            </a:r>
            <a:endParaRPr b="1"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「</a:t>
            </a:r>
            <a:r>
              <a:rPr lang="zh-TW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專案管理系統軟體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」主要是幫助使用者能夠將專案有效率且快速的分配工作事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項，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並且可以觀察到各專案的當前進度以及代辦事項。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再者，我們提供了更為精簡的使用功能、一目瞭然的軟體介面以及針對學生族群移除了RPA、CRM等使用率較低的應用，讓使用者能更快地上手。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二、軟體功能介紹</a:t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	1.提供組長指派工作內容                    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6.提供檔案加註功能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	2.可讓全體知道該工作的負責人是誰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	3.了解當前專案事項尚未完成之部分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	4.專案事項的截止期限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	5.資料能以pdf、word、txt檔上傳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	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0" y="300675"/>
            <a:ext cx="12192000" cy="5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三</a:t>
            </a: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、配置環境</a:t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由於此網頁必須使用瀏覽器，所以必須符合瀏覽器的硬體規格最低限制。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FKai-SB"/>
              <a:buChar char="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Windows：Windows 7、Windows 8、Windows 8.1 或 Windows 10 以上版本。Intel Pentium 4 以上版本處理器 (可支援 SSE2)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FKai-SB"/>
              <a:buChar char="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Mac：OS X Yosemite 10.10 以上版本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FKai-SB"/>
              <a:buChar char="➢"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Linux：64 位元 Ubuntu 14.04 以上版本、Debian 8 以上版本、openSUSE 13.3 以上版本或 Fedora Linux 24 以上版本。Intel Pentium 4 以上版本處理器 (可支援 SSE2)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7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0" y="296050"/>
            <a:ext cx="12192000" cy="6485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四</a:t>
            </a: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、如何開啟專案管理系統</a:t>
            </a:r>
            <a:endParaRPr b="1" sz="4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519500" y="974325"/>
            <a:ext cx="104703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latin typeface="DFKai-SB"/>
                <a:ea typeface="DFKai-SB"/>
                <a:cs typeface="DFKai-SB"/>
                <a:sym typeface="DFKai-SB"/>
              </a:rPr>
              <a:t>使用遊覽器輸入 </a:t>
            </a:r>
            <a:r>
              <a:rPr lang="zh-TW" sz="28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3"/>
              </a:rPr>
              <a:t>http://120.126.151.210</a:t>
            </a:r>
            <a:r>
              <a:rPr lang="zh-TW" sz="2800">
                <a:latin typeface="DFKai-SB"/>
                <a:ea typeface="DFKai-SB"/>
                <a:cs typeface="DFKai-SB"/>
                <a:sym typeface="DFKai-SB"/>
              </a:rPr>
              <a:t> 即可使用該軟體</a:t>
            </a:r>
            <a:endParaRPr sz="28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 rotWithShape="1">
          <a:blip r:embed="rId4">
            <a:alphaModFix/>
          </a:blip>
          <a:srcRect b="1506" l="0" r="0" t="0"/>
          <a:stretch/>
        </p:blipFill>
        <p:spPr>
          <a:xfrm>
            <a:off x="1604100" y="1619800"/>
            <a:ext cx="8983800" cy="49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0" y="0"/>
            <a:ext cx="121920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貳</a:t>
            </a: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、軟體編輯及頁面操作說明</a:t>
            </a:r>
            <a:endParaRPr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0" y="1714500"/>
            <a:ext cx="1219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3600">
                <a:latin typeface="DFKai-SB"/>
                <a:ea typeface="DFKai-SB"/>
                <a:cs typeface="DFKai-SB"/>
                <a:sym typeface="DFKai-SB"/>
              </a:rPr>
              <a:t>一</a:t>
            </a:r>
            <a:r>
              <a:rPr b="1" lang="zh-TW" sz="3600">
                <a:latin typeface="DFKai-SB"/>
                <a:ea typeface="DFKai-SB"/>
                <a:cs typeface="DFKai-SB"/>
                <a:sym typeface="DFKai-SB"/>
              </a:rPr>
              <a:t>、登入畫面</a:t>
            </a:r>
            <a:endParaRPr b="1" sz="36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	</a:t>
            </a:r>
            <a:endParaRPr sz="23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	</a:t>
            </a: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1.登入</a:t>
            </a:r>
            <a:endParaRPr b="1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300">
                <a:latin typeface="DFKai-SB"/>
                <a:ea typeface="DFKai-SB"/>
                <a:cs typeface="DFKai-SB"/>
                <a:sym typeface="DFKai-SB"/>
              </a:rPr>
              <a:t>	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STEP 1:點擊註冊按鈕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400" y="1435675"/>
            <a:ext cx="3575499" cy="542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 flipH="1" rot="1344898">
            <a:off x="7199048" y="5999887"/>
            <a:ext cx="671104" cy="2767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0" y="381000"/>
            <a:ext cx="12192000" cy="65097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3200">
                <a:latin typeface="DFKai-SB"/>
                <a:ea typeface="DFKai-SB"/>
                <a:cs typeface="DFKai-SB"/>
                <a:sym typeface="DFKai-SB"/>
              </a:rPr>
              <a:t>2.註冊</a:t>
            </a:r>
            <a:endParaRPr b="1" sz="3200"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STEP 2:</a:t>
            </a: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輸入個人資料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	STEP 3:完成後點擊提交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600" y="14275"/>
            <a:ext cx="5410200" cy="68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 rot="8435793">
            <a:off x="7441333" y="5667482"/>
            <a:ext cx="678663" cy="2858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b="9826" l="0" r="41673" t="9096"/>
          <a:stretch/>
        </p:blipFill>
        <p:spPr>
          <a:xfrm>
            <a:off x="677625" y="1040850"/>
            <a:ext cx="10836752" cy="495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807400" y="233475"/>
            <a:ext cx="956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註冊成功後可到信箱查詢由網頁發送出去的認證信件，點擊連結即可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